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21.xml" ContentType="application/vnd.openxmlformats-officedocument.presentationml.slideLayou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0.xml" ContentType="application/vnd.openxmlformats-officedocument.presentationml.notesSlid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19"/>
  </p:notesMasterIdLst>
  <p:handoutMasterIdLst>
    <p:handoutMasterId r:id="rId20"/>
  </p:handoutMasterIdLst>
  <p:sldIdLst>
    <p:sldId id="256" r:id="rId6"/>
    <p:sldId id="313" r:id="rId7"/>
    <p:sldId id="301" r:id="rId8"/>
    <p:sldId id="324" r:id="rId9"/>
    <p:sldId id="314" r:id="rId10"/>
    <p:sldId id="325" r:id="rId11"/>
    <p:sldId id="315" r:id="rId12"/>
    <p:sldId id="316" r:id="rId13"/>
    <p:sldId id="317" r:id="rId14"/>
    <p:sldId id="321" r:id="rId15"/>
    <p:sldId id="319" r:id="rId16"/>
    <p:sldId id="320" r:id="rId17"/>
    <p:sldId id="323" r:id="rId18"/>
  </p:sldIdLst>
  <p:sldSz cx="9144000" cy="6858000" type="screen4x3"/>
  <p:notesSz cx="7023100" cy="93091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67" autoAdjust="0"/>
  </p:normalViewPr>
  <p:slideViewPr>
    <p:cSldViewPr>
      <p:cViewPr varScale="1">
        <p:scale>
          <a:sx n="106" d="100"/>
          <a:sy n="106" d="100"/>
        </p:scale>
        <p:origin x="17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ustomXml" Target="../customXml/item4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109" cy="46597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977352" y="0"/>
            <a:ext cx="3044109" cy="46597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CD087D2-8D28-4471-A6E7-C789C3369EF3}" type="datetimeFigureOut">
              <a:rPr lang="nl-NL"/>
              <a:pPr>
                <a:defRPr/>
              </a:pPr>
              <a:t>29-9-2022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841635"/>
            <a:ext cx="3044109" cy="46597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977352" y="8841635"/>
            <a:ext cx="3044109" cy="465976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E7DFBF9-9EE6-48AF-8006-1CA43382D53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109" cy="465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977352" y="0"/>
            <a:ext cx="3044109" cy="465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72E8507-5E4D-4C72-B451-D219EAA59968}" type="datetimeFigureOut">
              <a:rPr lang="nl-NL"/>
              <a:pPr>
                <a:defRPr/>
              </a:pPr>
              <a:t>29-9-2022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701983" y="4421562"/>
            <a:ext cx="5619136" cy="418931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841635"/>
            <a:ext cx="3044109" cy="4659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977352" y="8841635"/>
            <a:ext cx="3044109" cy="46597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CBE6454-C70F-44E0-9BA7-EB5267D363F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 dirty="0"/>
          </a:p>
        </p:txBody>
      </p:sp>
      <p:sp>
        <p:nvSpPr>
          <p:cNvPr id="512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28D3CC-1F16-491D-8421-79F37A89279E}" type="slidenum">
              <a:rPr lang="nl-NL" altLang="nl-NL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nl-NL" altLang="nl-NL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BE6454-C70F-44E0-9BA7-EB5267D363F9}" type="slidenum">
              <a:rPr lang="nl-NL" altLang="nl-NL" smtClean="0"/>
              <a:pPr>
                <a:defRPr/>
              </a:pPr>
              <a:t>10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846184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BE6454-C70F-44E0-9BA7-EB5267D363F9}" type="slidenum">
              <a:rPr lang="nl-NL" altLang="nl-NL" smtClean="0"/>
              <a:pPr>
                <a:defRPr/>
              </a:pPr>
              <a:t>11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121086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BE6454-C70F-44E0-9BA7-EB5267D363F9}" type="slidenum">
              <a:rPr lang="nl-NL" altLang="nl-NL" smtClean="0"/>
              <a:pPr>
                <a:defRPr/>
              </a:pPr>
              <a:t>12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982027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CBB865E-E8BE-4A27-813D-BBB83AAEEE65}" type="slidenum">
              <a:rPr kumimoji="0" lang="nl-NL" alt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nl-NL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0451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BE6454-C70F-44E0-9BA7-EB5267D363F9}" type="slidenum">
              <a:rPr lang="nl-NL" altLang="nl-NL" smtClean="0"/>
              <a:pPr>
                <a:defRPr/>
              </a:pPr>
              <a:t>2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37524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BE6454-C70F-44E0-9BA7-EB5267D363F9}" type="slidenum">
              <a:rPr lang="nl-NL" altLang="nl-NL" smtClean="0"/>
              <a:pPr>
                <a:defRPr/>
              </a:pPr>
              <a:t>3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21803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BE6454-C70F-44E0-9BA7-EB5267D363F9}" type="slidenum">
              <a:rPr lang="nl-NL" altLang="nl-NL" smtClean="0"/>
              <a:pPr>
                <a:defRPr/>
              </a:pPr>
              <a:t>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6641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BE6454-C70F-44E0-9BA7-EB5267D363F9}" type="slidenum">
              <a:rPr lang="nl-NL" altLang="nl-NL" smtClean="0"/>
              <a:pPr>
                <a:defRPr/>
              </a:pPr>
              <a:t>5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8842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BE6454-C70F-44E0-9BA7-EB5267D363F9}" type="slidenum">
              <a:rPr lang="nl-NL" altLang="nl-NL" smtClean="0"/>
              <a:pPr>
                <a:defRPr/>
              </a:pPr>
              <a:t>6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1733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BE6454-C70F-44E0-9BA7-EB5267D363F9}" type="slidenum">
              <a:rPr lang="nl-NL" altLang="nl-NL" smtClean="0"/>
              <a:pPr>
                <a:defRPr/>
              </a:pPr>
              <a:t>7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97403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BE6454-C70F-44E0-9BA7-EB5267D363F9}" type="slidenum">
              <a:rPr lang="nl-NL" altLang="nl-NL" smtClean="0"/>
              <a:pPr>
                <a:defRPr/>
              </a:pPr>
              <a:t>8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95503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aseline="0" dirty="0"/>
              <a:t>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BE6454-C70F-44E0-9BA7-EB5267D363F9}" type="slidenum">
              <a:rPr lang="nl-NL" altLang="nl-NL" smtClean="0"/>
              <a:pPr>
                <a:defRPr/>
              </a:pPr>
              <a:t>9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16287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72080-6B30-41EC-B987-8F14B9EE083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60264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21562-F05B-4C39-B40C-79AE79EE750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49561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C9781-3FE4-4B51-9811-1158919835E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02207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E94EA-22C1-411C-B473-65678F90D6E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1002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0C781-C5E3-4E93-B910-6933545FED5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38143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06AF5-D9CB-4D14-8D2D-278E51B9C33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767284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7186E-2EE9-454E-9ED3-0AD411E1FC6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85971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DD7F4-377A-4CAE-9905-02E55B0A66E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677514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CCF5-8EFE-402F-9B35-A5836B1E2BF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506384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0AAD5-C0CE-4EEF-B7E3-6F364EE2C97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736254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BFF4A-49A7-403C-B2E2-377F13DA22D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83976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679CA-E685-4FE8-A12B-329DD2F92FC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57259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492B9-CC45-42CA-8F89-C709CA4510D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401780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1ECF3-0836-4D23-9481-85311C285F6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319154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037D1-238B-4F88-A3E7-1BDFF079ABC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24665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46336-EFA4-408B-868C-CE2FC112C13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49918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672B7-E533-4C71-B469-701EF82F743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647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4DB1A-7588-49BB-9EBB-68F491347A1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33258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2167E-8EA8-4E8F-9D9D-76B3BBD3365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90449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6AF39-3310-4B7B-B392-F1D00E4C6D3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8661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F9386-31AA-43E9-BFA5-CA53FC0F3F1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77290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38A8F-B013-4E0D-8B87-CEDDD5C4BDF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0173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36501">
              <a:srgbClr val="BDD29F"/>
            </a:gs>
            <a:gs pos="54750">
              <a:srgbClr val="ADC587"/>
            </a:gs>
            <a:gs pos="63875">
              <a:srgbClr val="A5BF7B"/>
            </a:gs>
            <a:gs pos="68437">
              <a:srgbClr val="A1BC75"/>
            </a:gs>
            <a:gs pos="70718">
              <a:srgbClr val="9FBA72"/>
            </a:gs>
            <a:gs pos="73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37C3C06-17F0-4801-9648-9A32AB4B051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36501">
              <a:srgbClr val="BDD29F"/>
            </a:gs>
            <a:gs pos="54750">
              <a:srgbClr val="ADC587"/>
            </a:gs>
            <a:gs pos="63875">
              <a:srgbClr val="A5BF7B"/>
            </a:gs>
            <a:gs pos="68437">
              <a:srgbClr val="A1BC75"/>
            </a:gs>
            <a:gs pos="70718">
              <a:srgbClr val="9FBA72"/>
            </a:gs>
            <a:gs pos="73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20E488C-7748-4618-8615-4466005A5E7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3297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xamenblad.nl/examenrooster/2023?u=%E2%9C%93&amp;dlgid=lwnnzevoc8gx3&amp;s01=&amp;n11=vg41h1h4i9qe&amp;n11=vg41h1h4i9qd&amp;u4g=vjx4hse6t8qv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hyperlink" Target="https://www.mijneindexamen.nl/select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altLang="nl-NL" dirty="0"/>
              <a:t> </a:t>
            </a:r>
          </a:p>
        </p:txBody>
      </p:sp>
      <p:sp>
        <p:nvSpPr>
          <p:cNvPr id="3" name="Titel 1"/>
          <p:cNvSpPr txBox="1">
            <a:spLocks/>
          </p:cNvSpPr>
          <p:nvPr/>
        </p:nvSpPr>
        <p:spPr bwMode="auto">
          <a:xfrm>
            <a:off x="1531938" y="4221163"/>
            <a:ext cx="6080125" cy="792162"/>
          </a:xfrm>
          <a:prstGeom prst="rect">
            <a:avLst/>
          </a:prstGeom>
          <a:solidFill>
            <a:schemeClr val="accent1">
              <a:alpha val="54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nl-NL" altLang="nl-NL" sz="4400" dirty="0">
                <a:solidFill>
                  <a:schemeClr val="bg1"/>
                </a:solidFill>
              </a:rPr>
              <a:t>Examenjaar HAVO / VWO</a:t>
            </a:r>
          </a:p>
        </p:txBody>
      </p:sp>
      <p:sp>
        <p:nvSpPr>
          <p:cNvPr id="4100" name="Ondertitel 2"/>
          <p:cNvSpPr txBox="1">
            <a:spLocks/>
          </p:cNvSpPr>
          <p:nvPr/>
        </p:nvSpPr>
        <p:spPr bwMode="auto">
          <a:xfrm>
            <a:off x="2555875" y="5157788"/>
            <a:ext cx="42481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nl-NL" altLang="nl-NL" dirty="0">
                <a:solidFill>
                  <a:schemeClr val="bg1"/>
                </a:solidFill>
              </a:rPr>
              <a:t>2022-2023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nl-NL" altLang="nl-NL" dirty="0">
              <a:solidFill>
                <a:schemeClr val="bg1"/>
              </a:solidFill>
            </a:endParaRPr>
          </a:p>
        </p:txBody>
      </p:sp>
      <p:pic>
        <p:nvPicPr>
          <p:cNvPr id="4101" name="Picture 10" descr="http://www.girlscene.nl/static/media/001/082/108247_thumb_612x44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425" y="981075"/>
            <a:ext cx="4083050" cy="298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188913"/>
            <a:ext cx="1328737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jdelijke aanduiding voor inhoud 2"/>
          <p:cNvSpPr>
            <a:spLocks noGrp="1"/>
          </p:cNvSpPr>
          <p:nvPr>
            <p:ph idx="1"/>
          </p:nvPr>
        </p:nvSpPr>
        <p:spPr>
          <a:xfrm>
            <a:off x="468313" y="1196974"/>
            <a:ext cx="8229600" cy="446427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nl-NL" altLang="nl-NL" dirty="0">
                <a:solidFill>
                  <a:srgbClr val="0070C0"/>
                </a:solidFill>
              </a:rPr>
              <a:t>Geslaagd? (3)</a:t>
            </a:r>
          </a:p>
          <a:p>
            <a:pPr>
              <a:buFont typeface="Arial" charset="0"/>
              <a:buChar char="•"/>
              <a:defRPr/>
            </a:pPr>
            <a:r>
              <a:rPr lang="nl-NL" sz="2400" dirty="0"/>
              <a:t>Uitslag:  </a:t>
            </a:r>
          </a:p>
          <a:p>
            <a:pPr marL="0" indent="0">
              <a:buFont typeface="Arial" charset="0"/>
              <a:buNone/>
              <a:defRPr/>
            </a:pPr>
            <a:r>
              <a:rPr lang="nl-NL" sz="2400" dirty="0"/>
              <a:t>	woensdag 14 juni (‘s middags)</a:t>
            </a:r>
          </a:p>
          <a:p>
            <a:pPr>
              <a:buFont typeface="Arial" charset="0"/>
              <a:buChar char="•"/>
              <a:defRPr/>
            </a:pPr>
            <a:r>
              <a:rPr lang="nl-NL" sz="2400" dirty="0"/>
              <a:t>Herkansingen: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nl-NL" altLang="nl-NL" sz="2400" dirty="0"/>
              <a:t>	vanaf maandag 19 t/m donderdag 22 juni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nl-NL" altLang="nl-NL" sz="2400" dirty="0"/>
              <a:t>	opgeven vrijdag 16 juni voor 12 uur</a:t>
            </a:r>
          </a:p>
          <a:p>
            <a:pPr marL="0" indent="0">
              <a:buFont typeface="Arial" charset="0"/>
              <a:buNone/>
              <a:defRPr/>
            </a:pPr>
            <a:r>
              <a:rPr lang="nl-NL" sz="2400" dirty="0"/>
              <a:t>	uitslag herkansingen: vrijdag 30 juni</a:t>
            </a:r>
          </a:p>
          <a:p>
            <a:pPr>
              <a:buFont typeface="Arial" charset="0"/>
              <a:buChar char="•"/>
              <a:defRPr/>
            </a:pPr>
            <a:r>
              <a:rPr lang="nl-NL" sz="2400" dirty="0"/>
              <a:t>Diploma-uitreiking:</a:t>
            </a:r>
          </a:p>
          <a:p>
            <a:pPr marL="0" indent="0">
              <a:buFont typeface="Arial" charset="0"/>
              <a:buNone/>
              <a:defRPr/>
            </a:pPr>
            <a:r>
              <a:rPr lang="nl-NL" sz="2400" dirty="0"/>
              <a:t>	na 2e tijdvak, dinsdag 4 juli?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539750" y="166688"/>
            <a:ext cx="4446588" cy="792162"/>
          </a:xfrm>
          <a:prstGeom prst="rect">
            <a:avLst/>
          </a:prstGeom>
          <a:solidFill>
            <a:schemeClr val="accent1">
              <a:alpha val="54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nl-NL" altLang="nl-NL" sz="4400" dirty="0">
                <a:solidFill>
                  <a:schemeClr val="bg1"/>
                </a:solidFill>
              </a:rPr>
              <a:t>Examenjaar</a:t>
            </a:r>
          </a:p>
        </p:txBody>
      </p:sp>
      <p:pic>
        <p:nvPicPr>
          <p:cNvPr id="12292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188913"/>
            <a:ext cx="1328737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jdelijke aanduiding voor inhoud 2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2232025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nl-NL" altLang="nl-NL">
                <a:solidFill>
                  <a:srgbClr val="0070C0"/>
                </a:solidFill>
              </a:rPr>
              <a:t>Geslaagd of niet?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539750" y="166688"/>
            <a:ext cx="4446588" cy="792162"/>
          </a:xfrm>
          <a:prstGeom prst="rect">
            <a:avLst/>
          </a:prstGeom>
          <a:solidFill>
            <a:schemeClr val="accent1">
              <a:alpha val="54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nl-NL" altLang="nl-NL" sz="4400" dirty="0">
                <a:solidFill>
                  <a:schemeClr val="bg1"/>
                </a:solidFill>
              </a:rPr>
              <a:t>Examenjaar</a:t>
            </a:r>
          </a:p>
        </p:txBody>
      </p:sp>
      <p:sp>
        <p:nvSpPr>
          <p:cNvPr id="13316" name="Tekstvak 4"/>
          <p:cNvSpPr txBox="1">
            <a:spLocks noChangeArrowheads="1"/>
          </p:cNvSpPr>
          <p:nvPr/>
        </p:nvSpPr>
        <p:spPr bwMode="auto">
          <a:xfrm>
            <a:off x="539750" y="1916113"/>
            <a:ext cx="8170863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nl-NL" altLang="nl-NL" sz="2400" b="1" dirty="0">
                <a:latin typeface="Arial" panose="020B0604020202020204" pitchFamily="34" charset="0"/>
              </a:rPr>
              <a:t>Vak   cijfer		vak  cijfer		vak  cijfer	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nl-NL" altLang="nl-NL" sz="2400" b="1" dirty="0">
                <a:latin typeface="Arial" panose="020B0604020202020204" pitchFamily="34" charset="0"/>
              </a:rPr>
              <a:t>NE	7		</a:t>
            </a:r>
            <a:r>
              <a:rPr lang="nl-NL" altLang="nl-NL" sz="2400" b="1" dirty="0" err="1">
                <a:latin typeface="Arial" panose="020B0604020202020204" pitchFamily="34" charset="0"/>
              </a:rPr>
              <a:t>Ec</a:t>
            </a:r>
            <a:r>
              <a:rPr lang="nl-NL" altLang="nl-NL" sz="2400" b="1" dirty="0">
                <a:latin typeface="Arial" panose="020B0604020202020204" pitchFamily="34" charset="0"/>
              </a:rPr>
              <a:t>	5		(Du 	6)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nl-NL" altLang="nl-NL" sz="2400" b="1" dirty="0">
                <a:latin typeface="Arial" panose="020B0604020202020204" pitchFamily="34" charset="0"/>
              </a:rPr>
              <a:t>En	7		</a:t>
            </a:r>
            <a:r>
              <a:rPr lang="nl-NL" altLang="nl-NL" sz="2400" b="1" dirty="0" err="1">
                <a:latin typeface="Arial" panose="020B0604020202020204" pitchFamily="34" charset="0"/>
              </a:rPr>
              <a:t>Wa</a:t>
            </a:r>
            <a:r>
              <a:rPr lang="nl-NL" altLang="nl-NL" sz="2400" b="1" dirty="0">
                <a:latin typeface="Arial" panose="020B0604020202020204" pitchFamily="34" charset="0"/>
              </a:rPr>
              <a:t>	7		Bi	6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nl-NL" altLang="nl-NL" sz="2400" b="1" dirty="0">
                <a:latin typeface="Arial" panose="020B0604020202020204" pitchFamily="34" charset="0"/>
              </a:rPr>
              <a:t>My	5		</a:t>
            </a:r>
            <a:r>
              <a:rPr lang="nl-NL" altLang="nl-NL" sz="2400" b="1" dirty="0" err="1">
                <a:latin typeface="Arial" panose="020B0604020202020204" pitchFamily="34" charset="0"/>
              </a:rPr>
              <a:t>Gs</a:t>
            </a:r>
            <a:r>
              <a:rPr lang="nl-NL" altLang="nl-NL" sz="2400" b="1" dirty="0">
                <a:latin typeface="Arial" panose="020B0604020202020204" pitchFamily="34" charset="0"/>
              </a:rPr>
              <a:t>	6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nl-NL" altLang="nl-NL" sz="2400" b="1" dirty="0" err="1">
                <a:latin typeface="Arial" panose="020B0604020202020204" pitchFamily="34" charset="0"/>
              </a:rPr>
              <a:t>Pws</a:t>
            </a:r>
            <a:r>
              <a:rPr lang="nl-NL" altLang="nl-NL" sz="2400" b="1" dirty="0">
                <a:latin typeface="Arial" panose="020B0604020202020204" pitchFamily="34" charset="0"/>
              </a:rPr>
              <a:t>	6 	 	</a:t>
            </a:r>
            <a:r>
              <a:rPr lang="nl-NL" altLang="nl-NL" sz="2400" b="1" dirty="0" err="1">
                <a:latin typeface="Arial" panose="020B0604020202020204" pitchFamily="34" charset="0"/>
              </a:rPr>
              <a:t>Ak</a:t>
            </a:r>
            <a:r>
              <a:rPr lang="nl-NL" altLang="nl-NL" sz="2400" b="1" dirty="0">
                <a:latin typeface="Arial" panose="020B0604020202020204" pitchFamily="34" charset="0"/>
              </a:rPr>
              <a:t>	5		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2400" b="1" dirty="0">
                <a:latin typeface="Arial" panose="020B0604020202020204" pitchFamily="34" charset="0"/>
              </a:rPr>
              <a:t>Lo	v 			 		gem CSE	5,78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nl-NL" altLang="nl-NL" sz="2400" b="1" dirty="0">
                <a:latin typeface="Arial" panose="020B0604020202020204" pitchFamily="34" charset="0"/>
              </a:rPr>
              <a:t>Ckv	6					</a:t>
            </a:r>
          </a:p>
        </p:txBody>
      </p:sp>
      <p:pic>
        <p:nvPicPr>
          <p:cNvPr id="1331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188913"/>
            <a:ext cx="1328737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jdelijke aanduiding voor inhoud 2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2232025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nl-NL" altLang="nl-NL">
                <a:solidFill>
                  <a:srgbClr val="0070C0"/>
                </a:solidFill>
              </a:rPr>
              <a:t>Geslaagd of niet?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539750" y="166688"/>
            <a:ext cx="4446588" cy="792162"/>
          </a:xfrm>
          <a:prstGeom prst="rect">
            <a:avLst/>
          </a:prstGeom>
          <a:solidFill>
            <a:schemeClr val="accent1">
              <a:alpha val="54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nl-NL" altLang="nl-NL" sz="4400" dirty="0">
                <a:solidFill>
                  <a:schemeClr val="bg1"/>
                </a:solidFill>
              </a:rPr>
              <a:t>Examenjaar</a:t>
            </a:r>
          </a:p>
        </p:txBody>
      </p:sp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539750" y="1916113"/>
            <a:ext cx="7571303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nl-NL" altLang="nl-NL" sz="2400" b="1" dirty="0">
                <a:latin typeface="Arial" panose="020B0604020202020204" pitchFamily="34" charset="0"/>
              </a:rPr>
              <a:t>Vak   cijfer		vak  cijfer		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nl-NL" altLang="nl-NL" sz="2400" b="1" dirty="0">
                <a:latin typeface="Arial" panose="020B0604020202020204" pitchFamily="34" charset="0"/>
              </a:rPr>
              <a:t>					gem CSE	5,78 	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nl-NL" altLang="nl-NL" sz="2400" b="1" dirty="0">
                <a:latin typeface="Arial" panose="020B0604020202020204" pitchFamily="34" charset="0"/>
              </a:rPr>
              <a:t>NE	7		</a:t>
            </a:r>
            <a:r>
              <a:rPr lang="nl-NL" altLang="nl-NL" sz="2400" b="1" dirty="0" err="1">
                <a:latin typeface="Arial" panose="020B0604020202020204" pitchFamily="34" charset="0"/>
              </a:rPr>
              <a:t>Wa</a:t>
            </a:r>
            <a:r>
              <a:rPr lang="nl-NL" altLang="nl-NL" sz="2400" b="1" dirty="0">
                <a:latin typeface="Arial" panose="020B0604020202020204" pitchFamily="34" charset="0"/>
              </a:rPr>
              <a:t>	7 		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nl-NL" altLang="nl-NL" sz="2400" b="1" dirty="0">
                <a:latin typeface="Arial" panose="020B0604020202020204" pitchFamily="34" charset="0"/>
              </a:rPr>
              <a:t>En	7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nl-NL" altLang="nl-NL" sz="2400" b="1" dirty="0">
                <a:latin typeface="Arial" panose="020B0604020202020204" pitchFamily="34" charset="0"/>
              </a:rPr>
              <a:t>Lo	v 		(Du 	6)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nl-NL" altLang="nl-NL" sz="2400" b="1" dirty="0" err="1">
                <a:latin typeface="Arial" panose="020B0604020202020204" pitchFamily="34" charset="0"/>
              </a:rPr>
              <a:t>Gs</a:t>
            </a:r>
            <a:r>
              <a:rPr lang="nl-NL" altLang="nl-NL" sz="2400" b="1" dirty="0">
                <a:latin typeface="Arial" panose="020B0604020202020204" pitchFamily="34" charset="0"/>
              </a:rPr>
              <a:t>	6		Bi	6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nl-NL" altLang="nl-NL" sz="2400" b="1" dirty="0">
                <a:latin typeface="Arial" panose="020B0604020202020204" pitchFamily="34" charset="0"/>
              </a:rPr>
              <a:t>Ckv	6		</a:t>
            </a:r>
            <a:r>
              <a:rPr lang="nl-NL" altLang="nl-NL" sz="2400" b="1" dirty="0" err="1">
                <a:latin typeface="Arial" panose="020B0604020202020204" pitchFamily="34" charset="0"/>
              </a:rPr>
              <a:t>Pws</a:t>
            </a:r>
            <a:r>
              <a:rPr lang="nl-NL" altLang="nl-NL" sz="2400" b="1" dirty="0">
                <a:latin typeface="Arial" panose="020B0604020202020204" pitchFamily="34" charset="0"/>
              </a:rPr>
              <a:t>	6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nl-NL" altLang="nl-NL" sz="2400" b="1" dirty="0" err="1">
                <a:latin typeface="Arial" panose="020B0604020202020204" pitchFamily="34" charset="0"/>
              </a:rPr>
              <a:t>Ec</a:t>
            </a:r>
            <a:r>
              <a:rPr lang="nl-NL" altLang="nl-NL" sz="2400" b="1" dirty="0">
                <a:latin typeface="Arial" panose="020B0604020202020204" pitchFamily="34" charset="0"/>
              </a:rPr>
              <a:t>	5		</a:t>
            </a:r>
            <a:r>
              <a:rPr lang="nl-NL" altLang="nl-NL" sz="2400" b="1" dirty="0" err="1">
                <a:latin typeface="Arial" panose="020B0604020202020204" pitchFamily="34" charset="0"/>
              </a:rPr>
              <a:t>Ak</a:t>
            </a:r>
            <a:r>
              <a:rPr lang="nl-NL" altLang="nl-NL" sz="2400" b="1" dirty="0">
                <a:latin typeface="Arial" panose="020B0604020202020204" pitchFamily="34" charset="0"/>
              </a:rPr>
              <a:t>	5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nl-NL" altLang="nl-NL" sz="2400" b="1" dirty="0">
                <a:latin typeface="Arial" panose="020B0604020202020204" pitchFamily="34" charset="0"/>
              </a:rPr>
              <a:t>My	5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nl-NL" altLang="nl-NL" sz="2400" b="1" dirty="0">
                <a:solidFill>
                  <a:srgbClr val="00B050"/>
                </a:solidFill>
                <a:latin typeface="Arial" panose="020B0604020202020204" pitchFamily="34" charset="0"/>
              </a:rPr>
              <a:t>Combinatiecijfer 6</a:t>
            </a:r>
          </a:p>
        </p:txBody>
      </p:sp>
      <p:pic>
        <p:nvPicPr>
          <p:cNvPr id="8" name="Picture 10" descr="http://www.girlscene.nl/static/media/001/082/108247_thumb_612x44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4525" y="4869160"/>
            <a:ext cx="2581275" cy="189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Afbeelding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188913"/>
            <a:ext cx="1328737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Rechte verbindingslijn 4"/>
          <p:cNvCxnSpPr/>
          <p:nvPr/>
        </p:nvCxnSpPr>
        <p:spPr>
          <a:xfrm>
            <a:off x="539750" y="4084334"/>
            <a:ext cx="1223938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3334525" y="4077072"/>
            <a:ext cx="1223938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39750" y="4725144"/>
            <a:ext cx="1223938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2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2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3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 bwMode="auto">
          <a:xfrm>
            <a:off x="539750" y="166688"/>
            <a:ext cx="4446588" cy="792162"/>
          </a:xfrm>
          <a:prstGeom prst="rect">
            <a:avLst/>
          </a:prstGeom>
          <a:solidFill>
            <a:schemeClr val="accent1">
              <a:alpha val="54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NL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Vragen?</a:t>
            </a:r>
          </a:p>
        </p:txBody>
      </p:sp>
      <p:pic>
        <p:nvPicPr>
          <p:cNvPr id="13318" name="Afbeelding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188913"/>
            <a:ext cx="1328737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1DDF173F-5899-4187-8383-BF1388AB9A9F}"/>
              </a:ext>
            </a:extLst>
          </p:cNvPr>
          <p:cNvSpPr txBox="1"/>
          <p:nvPr/>
        </p:nvSpPr>
        <p:spPr>
          <a:xfrm>
            <a:off x="539750" y="2015932"/>
            <a:ext cx="78486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Heeft u nog vragen naar aanleiding van deze presentatie?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Stuur dan een mail naar de examensecretaris.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p.de.jong@O2G2.nl</a:t>
            </a:r>
          </a:p>
        </p:txBody>
      </p:sp>
    </p:spTree>
    <p:extLst>
      <p:ext uri="{BB962C8B-B14F-4D97-AF65-F5344CB8AC3E}">
        <p14:creationId xmlns:p14="http://schemas.microsoft.com/office/powerpoint/2010/main" val="703645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jdelijke aanduiding voor inhoud 2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nl-NL" altLang="nl-NL" dirty="0">
                <a:solidFill>
                  <a:srgbClr val="0070C0"/>
                </a:solidFill>
              </a:rPr>
              <a:t>Wat is hetzelfde?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nl-NL" altLang="nl-NL" dirty="0"/>
              <a:t>Periodes met toetsen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nl-NL" altLang="nl-NL" dirty="0"/>
              <a:t>Lesweken met nieuwe leerstof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nl-NL" altLang="nl-NL" dirty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nl-NL" altLang="nl-NL" dirty="0">
                <a:solidFill>
                  <a:srgbClr val="0070C0"/>
                </a:solidFill>
              </a:rPr>
              <a:t>Wat is anders?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nl-NL" altLang="nl-NL" dirty="0"/>
              <a:t>3 periodes en dan CSE (centraal schriftelijk eindexamen)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nl-NL" altLang="nl-NL" dirty="0"/>
              <a:t>Strenger en formeler</a:t>
            </a:r>
          </a:p>
          <a:p>
            <a:pPr eaLnBrk="1" hangingPunct="1">
              <a:buFont typeface="Arial" charset="0"/>
              <a:buChar char="•"/>
              <a:defRPr/>
            </a:pPr>
            <a:endParaRPr lang="nl-NL" altLang="nl-NL" dirty="0"/>
          </a:p>
          <a:p>
            <a:pPr eaLnBrk="1" hangingPunct="1">
              <a:buFont typeface="Arial" charset="0"/>
              <a:buChar char="•"/>
              <a:defRPr/>
            </a:pPr>
            <a:endParaRPr lang="nl-NL" altLang="nl-NL" dirty="0"/>
          </a:p>
          <a:p>
            <a:pPr eaLnBrk="1" hangingPunct="1">
              <a:buFont typeface="Arial" charset="0"/>
              <a:buChar char="•"/>
              <a:defRPr/>
            </a:pPr>
            <a:endParaRPr lang="nl-NL" altLang="nl-NL" dirty="0"/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539750" y="166688"/>
            <a:ext cx="4446588" cy="792162"/>
          </a:xfrm>
          <a:prstGeom prst="rect">
            <a:avLst/>
          </a:prstGeom>
          <a:solidFill>
            <a:schemeClr val="accent1">
              <a:alpha val="54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nl-NL" altLang="nl-NL" sz="4400" dirty="0">
                <a:solidFill>
                  <a:schemeClr val="bg1"/>
                </a:solidFill>
              </a:rPr>
              <a:t>Examenjaar</a:t>
            </a:r>
          </a:p>
        </p:txBody>
      </p:sp>
      <p:pic>
        <p:nvPicPr>
          <p:cNvPr id="6148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188913"/>
            <a:ext cx="1328737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916943"/>
            <a:ext cx="8229600" cy="3024114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nl-NL" altLang="nl-NL" dirty="0">
                <a:solidFill>
                  <a:srgbClr val="0070C0"/>
                </a:solidFill>
              </a:rPr>
              <a:t>Na periode C: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nl-NL" altLang="nl-NL" dirty="0"/>
              <a:t>Snel herkansing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nl-NL" altLang="nl-NL" dirty="0"/>
              <a:t>Les tot LSD, daarna i.o.m. docent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nl-NL" altLang="nl-NL" dirty="0"/>
              <a:t>Examentraining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nl-NL" altLang="nl-NL" dirty="0"/>
              <a:t>Alles afronden en controle SE-cijfers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539750" y="166688"/>
            <a:ext cx="4446588" cy="792162"/>
          </a:xfrm>
          <a:prstGeom prst="rect">
            <a:avLst/>
          </a:prstGeom>
          <a:solidFill>
            <a:schemeClr val="accent1">
              <a:alpha val="54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nl-NL" altLang="nl-NL" sz="4400" dirty="0">
                <a:solidFill>
                  <a:schemeClr val="bg1"/>
                </a:solidFill>
              </a:rPr>
              <a:t>Examenjaar</a:t>
            </a:r>
          </a:p>
        </p:txBody>
      </p:sp>
      <p:pic>
        <p:nvPicPr>
          <p:cNvPr id="7172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188913"/>
            <a:ext cx="1328737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jdelijke aanduiding voor inhoud 2"/>
          <p:cNvSpPr>
            <a:spLocks noGrp="1"/>
          </p:cNvSpPr>
          <p:nvPr>
            <p:ph idx="1"/>
          </p:nvPr>
        </p:nvSpPr>
        <p:spPr>
          <a:xfrm>
            <a:off x="468313" y="2060848"/>
            <a:ext cx="8229600" cy="2592066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nl-NL" altLang="nl-NL" dirty="0">
                <a:solidFill>
                  <a:srgbClr val="0070C0"/>
                </a:solidFill>
              </a:rPr>
              <a:t>Centrale examens: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nl-NL" altLang="nl-NL" dirty="0"/>
              <a:t>Examens: do. 11 mei t/m vr. 26 mei</a:t>
            </a:r>
            <a:r>
              <a:rPr lang="nl-NL" altLang="nl-NL" sz="2000" dirty="0"/>
              <a:t> </a:t>
            </a:r>
          </a:p>
          <a:p>
            <a:pPr marL="361950" indent="0" eaLnBrk="1" hangingPunct="1">
              <a:buNone/>
              <a:defRPr/>
            </a:pPr>
            <a:r>
              <a:rPr lang="nl-NL" altLang="nl-NL" sz="2000" dirty="0"/>
              <a:t>+ (eventueel vanaf wo. 31 mei)</a:t>
            </a:r>
            <a:br>
              <a:rPr lang="nl-NL" altLang="nl-NL" dirty="0"/>
            </a:br>
            <a:r>
              <a:rPr lang="nl-NL" altLang="nl-NL" sz="2000" dirty="0"/>
              <a:t>Voor exacte data zie </a:t>
            </a:r>
            <a:r>
              <a:rPr lang="nl-NL" altLang="nl-NL" sz="2000" dirty="0">
                <a:hlinkClick r:id="rId3"/>
              </a:rPr>
              <a:t>examenblad</a:t>
            </a:r>
            <a:r>
              <a:rPr lang="nl-NL" altLang="nl-NL" sz="2000" dirty="0"/>
              <a:t> (Kies daar het juiste schooltype)</a:t>
            </a:r>
          </a:p>
          <a:p>
            <a:pPr marL="361950" indent="0" eaLnBrk="1" hangingPunct="1">
              <a:buNone/>
              <a:defRPr/>
            </a:pPr>
            <a:r>
              <a:rPr lang="nl-NL" altLang="nl-NL" sz="2000" dirty="0"/>
              <a:t>Of maak je persoonlijk rooster op </a:t>
            </a:r>
            <a:r>
              <a:rPr lang="nl-NL" altLang="nl-NL" sz="2000" dirty="0">
                <a:hlinkClick r:id="rId4"/>
              </a:rPr>
              <a:t>www.mijneindexamen.nl</a:t>
            </a:r>
            <a:endParaRPr lang="nl-NL" altLang="nl-NL" sz="2000" dirty="0"/>
          </a:p>
          <a:p>
            <a:pPr eaLnBrk="1" hangingPunct="1">
              <a:buFont typeface="Arial" charset="0"/>
              <a:buChar char="•"/>
              <a:tabLst>
                <a:tab pos="1974850" algn="l"/>
              </a:tabLst>
              <a:defRPr/>
            </a:pPr>
            <a:r>
              <a:rPr lang="nl-NL" altLang="nl-NL" dirty="0"/>
              <a:t>Herkansingen ma. 19 t/m do. 22 juni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539750" y="166688"/>
            <a:ext cx="4446588" cy="792162"/>
          </a:xfrm>
          <a:prstGeom prst="rect">
            <a:avLst/>
          </a:prstGeom>
          <a:solidFill>
            <a:schemeClr val="accent1">
              <a:alpha val="54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nl-NL" altLang="nl-NL" sz="4400" dirty="0">
                <a:solidFill>
                  <a:schemeClr val="bg1"/>
                </a:solidFill>
              </a:rPr>
              <a:t>Examenjaar</a:t>
            </a:r>
          </a:p>
        </p:txBody>
      </p:sp>
      <p:pic>
        <p:nvPicPr>
          <p:cNvPr id="7172" name="Afbeelding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188913"/>
            <a:ext cx="1328737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7625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jdelijke aanduiding voor inhoud 2"/>
          <p:cNvSpPr>
            <a:spLocks noGrp="1"/>
          </p:cNvSpPr>
          <p:nvPr>
            <p:ph idx="1"/>
          </p:nvPr>
        </p:nvSpPr>
        <p:spPr>
          <a:xfrm>
            <a:off x="468313" y="1196974"/>
            <a:ext cx="8229600" cy="4104234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nl-NL" altLang="nl-NL" dirty="0">
                <a:solidFill>
                  <a:srgbClr val="0070C0"/>
                </a:solidFill>
              </a:rPr>
              <a:t>Regels (1):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nl-NL" altLang="nl-NL" dirty="0">
              <a:solidFill>
                <a:srgbClr val="0070C0"/>
              </a:solidFill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nl-NL" altLang="nl-NL" dirty="0"/>
              <a:t>Toetsen en examen:</a:t>
            </a:r>
          </a:p>
          <a:p>
            <a:pPr marL="534988">
              <a:buFont typeface="Arial" charset="0"/>
              <a:buChar char="•"/>
              <a:defRPr/>
            </a:pPr>
            <a:r>
              <a:rPr lang="nl-NL" dirty="0"/>
              <a:t>begonnen is gedaan</a:t>
            </a:r>
          </a:p>
          <a:p>
            <a:pPr marL="534988">
              <a:buFont typeface="Arial" charset="0"/>
              <a:buChar char="•"/>
              <a:defRPr/>
            </a:pPr>
            <a:r>
              <a:rPr lang="nl-NL" dirty="0"/>
              <a:t>onwel tijdens toets</a:t>
            </a:r>
          </a:p>
          <a:p>
            <a:pPr marL="534988">
              <a:buFont typeface="Arial" charset="0"/>
              <a:buChar char="•"/>
              <a:defRPr/>
            </a:pPr>
            <a:r>
              <a:rPr lang="nl-NL" dirty="0"/>
              <a:t>geen inhaal van tijd bij te laat of zelfs geen toegang meer 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539750" y="166688"/>
            <a:ext cx="4446588" cy="792162"/>
          </a:xfrm>
          <a:prstGeom prst="rect">
            <a:avLst/>
          </a:prstGeom>
          <a:solidFill>
            <a:schemeClr val="accent1">
              <a:alpha val="54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nl-NL" altLang="nl-NL" sz="4400" dirty="0">
                <a:solidFill>
                  <a:schemeClr val="bg1"/>
                </a:solidFill>
              </a:rPr>
              <a:t>Examenjaar</a:t>
            </a:r>
          </a:p>
        </p:txBody>
      </p:sp>
      <p:pic>
        <p:nvPicPr>
          <p:cNvPr id="8196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188913"/>
            <a:ext cx="1328737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jdelijke aanduiding voor inhoud 2"/>
          <p:cNvSpPr>
            <a:spLocks noGrp="1"/>
          </p:cNvSpPr>
          <p:nvPr>
            <p:ph idx="1"/>
          </p:nvPr>
        </p:nvSpPr>
        <p:spPr>
          <a:xfrm>
            <a:off x="468313" y="1196974"/>
            <a:ext cx="8229600" cy="5184354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nl-NL" altLang="nl-NL" dirty="0">
                <a:solidFill>
                  <a:srgbClr val="0070C0"/>
                </a:solidFill>
              </a:rPr>
              <a:t>Regels (2):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nl-NL" altLang="nl-NL" dirty="0"/>
              <a:t>Onregelmatigheden:</a:t>
            </a:r>
          </a:p>
          <a:p>
            <a:pPr marL="0" indent="0">
              <a:buNone/>
              <a:defRPr/>
            </a:pPr>
            <a:r>
              <a:rPr lang="nl-NL" sz="2800" dirty="0"/>
              <a:t>handeling te laat of niet doen, fraude, </a:t>
            </a:r>
            <a:br>
              <a:rPr lang="nl-NL" sz="2800" dirty="0"/>
            </a:br>
            <a:r>
              <a:rPr lang="nl-NL" sz="2800" dirty="0"/>
              <a:t>zonder reden niet opdagen</a:t>
            </a:r>
          </a:p>
          <a:p>
            <a:pPr marL="361950" indent="0">
              <a:buFont typeface="Arial" charset="0"/>
              <a:buNone/>
              <a:defRPr/>
            </a:pPr>
            <a:endParaRPr lang="nl-NL" sz="1200" dirty="0"/>
          </a:p>
          <a:p>
            <a:pPr marL="361950" indent="0">
              <a:buFont typeface="Arial" charset="0"/>
              <a:buNone/>
              <a:defRPr/>
            </a:pPr>
            <a:r>
              <a:rPr lang="nl-NL" dirty="0"/>
              <a:t>mogelijk gevolg:</a:t>
            </a:r>
          </a:p>
          <a:p>
            <a:pPr marL="809625" indent="-457200">
              <a:tabLst>
                <a:tab pos="627063" algn="l"/>
              </a:tabLst>
              <a:defRPr/>
            </a:pPr>
            <a:r>
              <a:rPr lang="nl-NL" dirty="0"/>
              <a:t>geen herkansing</a:t>
            </a:r>
          </a:p>
          <a:p>
            <a:pPr marL="809625" indent="-457200">
              <a:tabLst>
                <a:tab pos="627063" algn="l"/>
              </a:tabLst>
              <a:defRPr/>
            </a:pPr>
            <a:r>
              <a:rPr lang="nl-NL" dirty="0"/>
              <a:t>het cijfer 1,0 </a:t>
            </a:r>
          </a:p>
          <a:p>
            <a:pPr marL="809625" indent="-457200">
              <a:tabLst>
                <a:tab pos="627063" algn="l"/>
              </a:tabLst>
              <a:defRPr/>
            </a:pPr>
            <a:r>
              <a:rPr lang="nl-NL" dirty="0"/>
              <a:t>ongeldig verklaren</a:t>
            </a:r>
          </a:p>
          <a:p>
            <a:pPr marL="809625" indent="-457200">
              <a:tabLst>
                <a:tab pos="627063" algn="l"/>
              </a:tabLst>
              <a:defRPr/>
            </a:pPr>
            <a:r>
              <a:rPr lang="nl-NL" dirty="0"/>
              <a:t>uitsluiting</a:t>
            </a:r>
            <a:endParaRPr lang="nl-NL" altLang="nl-NL" dirty="0"/>
          </a:p>
          <a:p>
            <a:pPr marL="0" indent="0" eaLnBrk="1" hangingPunct="1">
              <a:buFont typeface="Arial" charset="0"/>
              <a:buNone/>
              <a:defRPr/>
            </a:pPr>
            <a:endParaRPr lang="nl-NL" altLang="nl-NL" dirty="0"/>
          </a:p>
          <a:p>
            <a:pPr eaLnBrk="1" hangingPunct="1">
              <a:buFont typeface="Arial" charset="0"/>
              <a:buChar char="•"/>
              <a:defRPr/>
            </a:pPr>
            <a:endParaRPr lang="nl-NL" altLang="nl-NL" dirty="0"/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539750" y="166688"/>
            <a:ext cx="4446588" cy="792162"/>
          </a:xfrm>
          <a:prstGeom prst="rect">
            <a:avLst/>
          </a:prstGeom>
          <a:solidFill>
            <a:schemeClr val="accent1">
              <a:alpha val="54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nl-NL" altLang="nl-NL" sz="4400" dirty="0">
                <a:solidFill>
                  <a:schemeClr val="bg1"/>
                </a:solidFill>
              </a:rPr>
              <a:t>Examenjaar</a:t>
            </a:r>
          </a:p>
        </p:txBody>
      </p:sp>
      <p:pic>
        <p:nvPicPr>
          <p:cNvPr id="8196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188913"/>
            <a:ext cx="1328737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5066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jdelijke aanduiding voor inhoud 2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40322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nl-NL" altLang="nl-NL">
                <a:solidFill>
                  <a:srgbClr val="0070C0"/>
                </a:solidFill>
              </a:rPr>
              <a:t>Regels (3):</a:t>
            </a:r>
            <a:endParaRPr lang="nl-NL" altLang="nl-NL" dirty="0">
              <a:solidFill>
                <a:srgbClr val="0070C0"/>
              </a:solidFill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nl-NL" dirty="0"/>
              <a:t>Eventuele afwijkende manier van examen: </a:t>
            </a:r>
          </a:p>
          <a:p>
            <a:pPr eaLnBrk="1" hangingPunct="1">
              <a:defRPr/>
            </a:pPr>
            <a:r>
              <a:rPr lang="nl-NL" dirty="0"/>
              <a:t>meestal verlenging </a:t>
            </a:r>
          </a:p>
          <a:p>
            <a:pPr marL="0" indent="0" eaLnBrk="1" hangingPunct="1">
              <a:buNone/>
              <a:defRPr/>
            </a:pPr>
            <a:endParaRPr lang="nl-NL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nl-NL" dirty="0"/>
              <a:t>maar ook bij</a:t>
            </a:r>
          </a:p>
          <a:p>
            <a:pPr>
              <a:defRPr/>
            </a:pPr>
            <a:r>
              <a:rPr lang="nl-NL" dirty="0"/>
              <a:t>slechtziend of slechthorend, </a:t>
            </a:r>
            <a:r>
              <a:rPr lang="nl-NL" u="sng" dirty="0"/>
              <a:t>kleurenblind</a:t>
            </a:r>
            <a:r>
              <a:rPr lang="nl-NL" dirty="0"/>
              <a:t>, dyslectisch, nog niet lang onderwijs in Nederland, onvoorzien (bv gebroken arm)</a:t>
            </a:r>
            <a:endParaRPr lang="nl-NL" altLang="nl-NL" dirty="0"/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539750" y="166688"/>
            <a:ext cx="4446588" cy="792162"/>
          </a:xfrm>
          <a:prstGeom prst="rect">
            <a:avLst/>
          </a:prstGeom>
          <a:solidFill>
            <a:schemeClr val="accent1">
              <a:alpha val="54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nl-NL" altLang="nl-NL" sz="4400" dirty="0">
                <a:solidFill>
                  <a:schemeClr val="bg1"/>
                </a:solidFill>
              </a:rPr>
              <a:t>Examenjaar</a:t>
            </a:r>
          </a:p>
        </p:txBody>
      </p:sp>
      <p:pic>
        <p:nvPicPr>
          <p:cNvPr id="9220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188913"/>
            <a:ext cx="1328737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jdelijke aanduiding voor inhoud 2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31686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nl-NL" altLang="nl-NL" dirty="0">
                <a:solidFill>
                  <a:srgbClr val="0070C0"/>
                </a:solidFill>
              </a:rPr>
              <a:t>Geslaagd? (1)</a:t>
            </a:r>
          </a:p>
          <a:p>
            <a:pPr>
              <a:buFont typeface="Arial" charset="0"/>
              <a:buChar char="•"/>
              <a:defRPr/>
            </a:pPr>
            <a:r>
              <a:rPr lang="nl-NL" sz="2800" dirty="0"/>
              <a:t>Combinatiecijfer = eindcijfer voor zak/slaagregeling</a:t>
            </a:r>
          </a:p>
          <a:p>
            <a:pPr>
              <a:buFont typeface="Arial" charset="0"/>
              <a:buChar char="•"/>
              <a:defRPr/>
            </a:pPr>
            <a:r>
              <a:rPr lang="nl-NL" sz="2200" dirty="0"/>
              <a:t>PWS / MY / CKV</a:t>
            </a:r>
          </a:p>
          <a:p>
            <a:pPr marL="266700" lvl="1" indent="-85725">
              <a:buFontTx/>
              <a:buChar char="-"/>
              <a:defRPr/>
            </a:pPr>
            <a:r>
              <a:rPr lang="nl-NL" sz="2200" dirty="0"/>
              <a:t> Telt mee als 1 vak (het combinatiecijfer)</a:t>
            </a:r>
          </a:p>
          <a:p>
            <a:pPr marL="266700" lvl="1" indent="-85725">
              <a:buFontTx/>
              <a:buChar char="-"/>
              <a:defRPr/>
            </a:pPr>
            <a:r>
              <a:rPr lang="nl-NL" sz="2200" dirty="0"/>
              <a:t> Onderdelen niet lager dan 4</a:t>
            </a:r>
          </a:p>
          <a:p>
            <a:pPr marL="266700" lvl="1" indent="-85725">
              <a:buFontTx/>
              <a:buChar char="-"/>
              <a:defRPr/>
            </a:pPr>
            <a:r>
              <a:rPr lang="nl-NL" sz="2200" dirty="0"/>
              <a:t> Gemiddelde van </a:t>
            </a:r>
            <a:r>
              <a:rPr lang="nl-NL" sz="2200" b="1" dirty="0"/>
              <a:t>gehele</a:t>
            </a:r>
            <a:r>
              <a:rPr lang="nl-NL" sz="2200" dirty="0"/>
              <a:t> eindcijfers </a:t>
            </a:r>
          </a:p>
          <a:p>
            <a:pPr marL="266700" lvl="1" indent="-85725">
              <a:buFontTx/>
              <a:buNone/>
              <a:defRPr/>
            </a:pPr>
            <a:r>
              <a:rPr lang="nl-NL" sz="2200" dirty="0"/>
              <a:t>  (dus 5,5 en 5,5 en 4,5 geeft een 6 als combinatiecijfer)</a:t>
            </a:r>
          </a:p>
          <a:p>
            <a:pPr marL="266700" lvl="1" indent="-85725">
              <a:buFontTx/>
              <a:buNone/>
              <a:defRPr/>
            </a:pPr>
            <a:r>
              <a:rPr lang="nl-NL" sz="2200" dirty="0"/>
              <a:t>- </a:t>
            </a:r>
            <a:r>
              <a:rPr lang="nl-NL" sz="3600" dirty="0"/>
              <a:t>Voor sporters is vaak door vrijstellingen het PWS een eindcijfer!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539750" y="166688"/>
            <a:ext cx="4446588" cy="792162"/>
          </a:xfrm>
          <a:prstGeom prst="rect">
            <a:avLst/>
          </a:prstGeom>
          <a:solidFill>
            <a:schemeClr val="accent1">
              <a:alpha val="54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nl-NL" altLang="nl-NL" sz="4400" dirty="0">
                <a:solidFill>
                  <a:schemeClr val="bg1"/>
                </a:solidFill>
              </a:rPr>
              <a:t>Examenjaar</a:t>
            </a:r>
          </a:p>
        </p:txBody>
      </p:sp>
      <p:pic>
        <p:nvPicPr>
          <p:cNvPr id="10244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188913"/>
            <a:ext cx="1328737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jdelijke aanduiding voor inhoud 2"/>
          <p:cNvSpPr>
            <a:spLocks noGrp="1"/>
          </p:cNvSpPr>
          <p:nvPr>
            <p:ph idx="1"/>
          </p:nvPr>
        </p:nvSpPr>
        <p:spPr>
          <a:xfrm>
            <a:off x="468313" y="1196974"/>
            <a:ext cx="8136135" cy="5184354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nl-NL" altLang="nl-NL" dirty="0">
                <a:solidFill>
                  <a:srgbClr val="0070C0"/>
                </a:solidFill>
              </a:rPr>
              <a:t>Geslaagd? (2)</a:t>
            </a:r>
          </a:p>
          <a:p>
            <a:pPr eaLnBrk="1" hangingPunct="1">
              <a:buFontTx/>
              <a:buChar char="-"/>
              <a:defRPr/>
            </a:pPr>
            <a:r>
              <a:rPr lang="en-US" sz="2400" dirty="0" err="1"/>
              <a:t>Gemiddelde</a:t>
            </a:r>
            <a:r>
              <a:rPr lang="en-US" sz="2400" dirty="0"/>
              <a:t> </a:t>
            </a:r>
            <a:r>
              <a:rPr lang="en-US" sz="2400" dirty="0" err="1"/>
              <a:t>cijfers</a:t>
            </a:r>
            <a:r>
              <a:rPr lang="en-US" sz="2400" dirty="0"/>
              <a:t> CSE </a:t>
            </a:r>
            <a:r>
              <a:rPr lang="en-US" sz="2400" dirty="0" err="1"/>
              <a:t>voldoende</a:t>
            </a:r>
            <a:endParaRPr lang="en-US" sz="2400" dirty="0"/>
          </a:p>
          <a:p>
            <a:pPr eaLnBrk="1" hangingPunct="1">
              <a:buFontTx/>
              <a:buChar char="-"/>
              <a:defRPr/>
            </a:pPr>
            <a:r>
              <a:rPr lang="en-US" sz="2400" dirty="0"/>
              <a:t>NE / EN / WI </a:t>
            </a:r>
            <a:r>
              <a:rPr lang="en-US" sz="2400" dirty="0" err="1"/>
              <a:t>maximaal</a:t>
            </a:r>
            <a:r>
              <a:rPr lang="en-US" sz="2400" dirty="0"/>
              <a:t> </a:t>
            </a:r>
            <a:r>
              <a:rPr lang="en-US" sz="2400" dirty="0" err="1"/>
              <a:t>één</a:t>
            </a:r>
            <a:r>
              <a:rPr lang="en-US" sz="2400" dirty="0"/>
              <a:t> 5 </a:t>
            </a:r>
            <a:r>
              <a:rPr lang="en-US" sz="2400" dirty="0" err="1"/>
              <a:t>als</a:t>
            </a:r>
            <a:r>
              <a:rPr lang="en-US" sz="2400" dirty="0"/>
              <a:t> </a:t>
            </a:r>
            <a:r>
              <a:rPr lang="en-US" sz="2400" dirty="0" err="1"/>
              <a:t>eindcijfer</a:t>
            </a:r>
            <a:r>
              <a:rPr lang="en-US" sz="2400" dirty="0"/>
              <a:t> (</a:t>
            </a:r>
            <a:r>
              <a:rPr lang="en-US" sz="2400" dirty="0" err="1"/>
              <a:t>kernvakken</a:t>
            </a:r>
            <a:r>
              <a:rPr lang="en-US" sz="2400" dirty="0"/>
              <a:t>). </a:t>
            </a:r>
          </a:p>
          <a:p>
            <a:pPr eaLnBrk="1" hangingPunct="1">
              <a:buFontTx/>
              <a:buChar char="-"/>
              <a:defRPr/>
            </a:pPr>
            <a:r>
              <a:rPr lang="en-US" sz="2400" dirty="0"/>
              <a:t>LO </a:t>
            </a:r>
            <a:r>
              <a:rPr lang="en-US" sz="2400" dirty="0" err="1"/>
              <a:t>voldoende</a:t>
            </a:r>
            <a:r>
              <a:rPr lang="en-US" sz="2400" dirty="0"/>
              <a:t> of </a:t>
            </a:r>
            <a:r>
              <a:rPr lang="en-US" sz="2400" dirty="0" err="1"/>
              <a:t>goed</a:t>
            </a:r>
            <a:r>
              <a:rPr lang="en-US" sz="2400" dirty="0"/>
              <a:t> (of </a:t>
            </a:r>
            <a:r>
              <a:rPr lang="en-US" sz="2400" dirty="0" err="1"/>
              <a:t>vrijstelling</a:t>
            </a:r>
            <a:r>
              <a:rPr lang="en-US" sz="2400" dirty="0"/>
              <a:t>)</a:t>
            </a:r>
          </a:p>
          <a:p>
            <a:pPr eaLnBrk="1" hangingPunct="1">
              <a:buFontTx/>
              <a:buChar char="-"/>
              <a:defRPr/>
            </a:pPr>
            <a:endParaRPr lang="en-US" sz="2400" dirty="0"/>
          </a:p>
          <a:p>
            <a:pPr defTabSz="919163" eaLnBrk="1" hangingPunct="1">
              <a:buFontTx/>
              <a:buChar char="-"/>
              <a:defRPr/>
            </a:pPr>
            <a:r>
              <a:rPr lang="en-US" sz="2400" dirty="0"/>
              <a:t>Max </a:t>
            </a:r>
            <a:r>
              <a:rPr lang="en-US" sz="2400" dirty="0" err="1"/>
              <a:t>één</a:t>
            </a:r>
            <a:r>
              <a:rPr lang="en-US" sz="2400" dirty="0"/>
              <a:t> 5, rest 6 of </a:t>
            </a:r>
            <a:r>
              <a:rPr lang="en-US" sz="2400" dirty="0" err="1"/>
              <a:t>hoger</a:t>
            </a:r>
            <a:r>
              <a:rPr lang="en-US" sz="2400" dirty="0"/>
              <a:t> 					 of</a:t>
            </a:r>
          </a:p>
          <a:p>
            <a:pPr defTabSz="919163" eaLnBrk="1" hangingPunct="1">
              <a:buFontTx/>
              <a:buChar char="-"/>
              <a:defRPr/>
            </a:pPr>
            <a:r>
              <a:rPr lang="en-US" sz="2400" dirty="0" err="1"/>
              <a:t>één</a:t>
            </a:r>
            <a:r>
              <a:rPr lang="en-US" sz="2400" dirty="0"/>
              <a:t> 4,  </a:t>
            </a:r>
            <a:r>
              <a:rPr lang="en-US" sz="2400" dirty="0" err="1"/>
              <a:t>minimaal</a:t>
            </a:r>
            <a:r>
              <a:rPr lang="en-US" sz="2400" dirty="0"/>
              <a:t> 2 </a:t>
            </a:r>
            <a:r>
              <a:rPr lang="en-US" sz="2400" dirty="0" err="1"/>
              <a:t>maal</a:t>
            </a:r>
            <a:r>
              <a:rPr lang="en-US" sz="2400" dirty="0"/>
              <a:t> 7 of 1 </a:t>
            </a:r>
            <a:r>
              <a:rPr lang="en-US" sz="2400" dirty="0" err="1"/>
              <a:t>maal</a:t>
            </a:r>
            <a:r>
              <a:rPr lang="en-US" sz="2400" dirty="0"/>
              <a:t> 8 (</a:t>
            </a:r>
            <a:r>
              <a:rPr lang="en-US" sz="2400" dirty="0" err="1"/>
              <a:t>compensatie</a:t>
            </a:r>
            <a:r>
              <a:rPr lang="en-US" sz="2400" dirty="0"/>
              <a:t>) 	 of</a:t>
            </a:r>
          </a:p>
          <a:p>
            <a:pPr defTabSz="919163" eaLnBrk="1" hangingPunct="1">
              <a:buFontTx/>
              <a:buChar char="-"/>
              <a:defRPr/>
            </a:pPr>
            <a:r>
              <a:rPr lang="en-US" sz="2400" dirty="0"/>
              <a:t>twee 5-en, </a:t>
            </a:r>
            <a:r>
              <a:rPr lang="en-US" sz="2400" dirty="0" err="1"/>
              <a:t>minimaal</a:t>
            </a:r>
            <a:r>
              <a:rPr lang="en-US" sz="2400" dirty="0"/>
              <a:t> 2 </a:t>
            </a:r>
            <a:r>
              <a:rPr lang="en-US" sz="2400" dirty="0" err="1"/>
              <a:t>maal</a:t>
            </a:r>
            <a:r>
              <a:rPr lang="en-US" sz="2400" dirty="0"/>
              <a:t> 7 of 1 </a:t>
            </a:r>
            <a:r>
              <a:rPr lang="en-US" sz="2400" dirty="0" err="1"/>
              <a:t>maal</a:t>
            </a:r>
            <a:r>
              <a:rPr lang="en-US" sz="2400" dirty="0"/>
              <a:t> 8 (</a:t>
            </a:r>
            <a:r>
              <a:rPr lang="en-US" sz="2400" dirty="0" err="1"/>
              <a:t>compensatie</a:t>
            </a:r>
            <a:r>
              <a:rPr lang="en-US" sz="2400" dirty="0"/>
              <a:t>)  of</a:t>
            </a:r>
          </a:p>
          <a:p>
            <a:pPr defTabSz="919163" eaLnBrk="1" hangingPunct="1">
              <a:buFontTx/>
              <a:buChar char="-"/>
              <a:defRPr/>
            </a:pPr>
            <a:r>
              <a:rPr lang="en-US" sz="2400" dirty="0" err="1"/>
              <a:t>één</a:t>
            </a:r>
            <a:r>
              <a:rPr lang="en-US" sz="2400" dirty="0"/>
              <a:t> 4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een</a:t>
            </a:r>
            <a:r>
              <a:rPr lang="en-US" sz="2400" dirty="0"/>
              <a:t> 5, </a:t>
            </a:r>
            <a:r>
              <a:rPr lang="en-US" sz="2400" dirty="0" err="1"/>
              <a:t>minimaal</a:t>
            </a:r>
            <a:r>
              <a:rPr lang="en-US" sz="2400" dirty="0"/>
              <a:t> 3 </a:t>
            </a:r>
            <a:r>
              <a:rPr lang="en-US" sz="2400" dirty="0" err="1"/>
              <a:t>punten</a:t>
            </a:r>
            <a:r>
              <a:rPr lang="en-US" sz="2400" dirty="0"/>
              <a:t> </a:t>
            </a:r>
            <a:r>
              <a:rPr lang="en-US" sz="2400" dirty="0" err="1"/>
              <a:t>compensatie</a:t>
            </a:r>
            <a:r>
              <a:rPr lang="en-US" sz="2400" dirty="0"/>
              <a:t> 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539750" y="166688"/>
            <a:ext cx="4446588" cy="792162"/>
          </a:xfrm>
          <a:prstGeom prst="rect">
            <a:avLst/>
          </a:prstGeom>
          <a:solidFill>
            <a:schemeClr val="accent1">
              <a:alpha val="54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nl-NL" altLang="nl-NL" sz="4400" dirty="0">
                <a:solidFill>
                  <a:schemeClr val="bg1"/>
                </a:solidFill>
              </a:rPr>
              <a:t>Examenjaar</a:t>
            </a:r>
          </a:p>
        </p:txBody>
      </p:sp>
      <p:pic>
        <p:nvPicPr>
          <p:cNvPr id="11268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188913"/>
            <a:ext cx="1328737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65ED9D8768BC428E8E85B75361FE4B" ma:contentTypeVersion="13" ma:contentTypeDescription="Een nieuw document maken." ma:contentTypeScope="" ma:versionID="1381547683bbfb63713bd4af3592ac96">
  <xsd:schema xmlns:xsd="http://www.w3.org/2001/XMLSchema" xmlns:xs="http://www.w3.org/2001/XMLSchema" xmlns:p="http://schemas.microsoft.com/office/2006/metadata/properties" xmlns:ns2="00f79878-7484-4c00-9203-61966e88dede" xmlns:ns3="8693902f-f809-4f82-b5fc-ec3bf5ec3f61" targetNamespace="http://schemas.microsoft.com/office/2006/metadata/properties" ma:root="true" ma:fieldsID="2eea45609f31080f0141f6ba081da9bb" ns2:_="" ns3:_="">
    <xsd:import namespace="00f79878-7484-4c00-9203-61966e88dede"/>
    <xsd:import namespace="8693902f-f809-4f82-b5fc-ec3bf5ec3f6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OCR" minOccurs="0"/>
                <xsd:element ref="ns2:SharedWithUsers" minOccurs="0"/>
                <xsd:element ref="ns2:SharedWithDetail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f79878-7484-4c00-9203-61966e88ded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772de62-3bf9-4620-a3c1-4cd2ed393196}" ma:internalName="TaxCatchAll" ma:showField="CatchAllData" ma:web="00f79878-7484-4c00-9203-61966e88de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93902f-f809-4f82-b5fc-ec3bf5ec3f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ddb86ac8-8088-4870-9af9-b8c7d35482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0f79878-7484-4c00-9203-61966e88dede">SZ64DWK6V7PZ-494058922-105261</_dlc_DocId>
    <_dlc_DocIdUrl xmlns="00f79878-7484-4c00-9203-61966e88dede">
      <Url>https://o2g2.sharepoint.com/sites/TTSDocumenten/_layouts/15/DocIdRedir.aspx?ID=SZ64DWK6V7PZ-494058922-105261</Url>
      <Description>SZ64DWK6V7PZ-494058922-105261</Description>
    </_dlc_DocIdUrl>
    <TaxCatchAll xmlns="00f79878-7484-4c00-9203-61966e88dede" xsi:nil="true"/>
    <lcf76f155ced4ddcb4097134ff3c332f xmlns="8693902f-f809-4f82-b5fc-ec3bf5ec3f6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98D02EB-F06E-46C4-8A35-7CFFD512BC6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9778B0-266D-4609-9936-765DC1DE88E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3D0BE78F-28AD-4C82-81AB-7C4A4CDDB5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f79878-7484-4c00-9203-61966e88dede"/>
    <ds:schemaRef ds:uri="8693902f-f809-4f82-b5fc-ec3bf5ec3f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1E2910A-CFD3-4D34-A0DD-7D723E23AF2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8483</TotalTime>
  <Words>627</Words>
  <Application>Microsoft Office PowerPoint</Application>
  <PresentationFormat>Diavoorstelling (4:3)</PresentationFormat>
  <Paragraphs>117</Paragraphs>
  <Slides>13</Slides>
  <Notes>13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Kantoorthema</vt:lpstr>
      <vt:lpstr>1_Kantoorthema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WoordInBeeld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Hindriks</dc:creator>
  <cp:lastModifiedBy>Peter Jong</cp:lastModifiedBy>
  <cp:revision>324</cp:revision>
  <cp:lastPrinted>2015-04-30T07:15:30Z</cp:lastPrinted>
  <dcterms:created xsi:type="dcterms:W3CDTF">2013-11-17T20:40:15Z</dcterms:created>
  <dcterms:modified xsi:type="dcterms:W3CDTF">2022-09-29T08:36:34Z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0x010100BA65ED9D8768BC428E8E85B75361FE4B</vt:lpwstr>
  </property>
  <property fmtid="{D5CDD505-2E9C-101B-9397-08002B2CF9AE}" pid="3" name="_dlc_DocIdItemGuid">
    <vt:lpwstr>67136930-65d3-4526-bd62-983f1c61e125</vt:lpwstr>
  </property>
</Properties>
</file>